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122" d="100"/>
          <a:sy n="122" d="100"/>
        </p:scale>
        <p:origin x="96"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0A7F6B-86E8-467B-8F99-9131143571AE}"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1954717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A7F6B-86E8-467B-8F99-9131143571AE}"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136000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A7F6B-86E8-467B-8F99-9131143571AE}"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414755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A7F6B-86E8-467B-8F99-9131143571AE}"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375478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90A7F6B-86E8-467B-8F99-9131143571AE}" type="datetimeFigureOut">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40711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0A7F6B-86E8-467B-8F99-9131143571AE}"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419509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0A7F6B-86E8-467B-8F99-9131143571AE}" type="datetimeFigureOut">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25388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0A7F6B-86E8-467B-8F99-9131143571AE}" type="datetimeFigureOut">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334320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A7F6B-86E8-467B-8F99-9131143571AE}" type="datetimeFigureOut">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1403197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0A7F6B-86E8-467B-8F99-9131143571AE}"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297195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0A7F6B-86E8-467B-8F99-9131143571AE}" type="datetimeFigureOut">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60061C-B7B8-4876-AA86-B04CFD722E59}" type="slidenum">
              <a:rPr lang="en-US" smtClean="0"/>
              <a:t>‹#›</a:t>
            </a:fld>
            <a:endParaRPr lang="en-US"/>
          </a:p>
        </p:txBody>
      </p:sp>
    </p:spTree>
    <p:extLst>
      <p:ext uri="{BB962C8B-B14F-4D97-AF65-F5344CB8AC3E}">
        <p14:creationId xmlns:p14="http://schemas.microsoft.com/office/powerpoint/2010/main" val="390297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A7F6B-86E8-467B-8F99-9131143571AE}" type="datetimeFigureOut">
              <a:rPr lang="en-US" smtClean="0"/>
              <a:t>7/16/2019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0061C-B7B8-4876-AA86-B04CFD722E59}" type="slidenum">
              <a:rPr lang="en-US" smtClean="0"/>
              <a:t>‹#›</a:t>
            </a:fld>
            <a:endParaRPr lang="en-US"/>
          </a:p>
        </p:txBody>
      </p:sp>
    </p:spTree>
    <p:extLst>
      <p:ext uri="{BB962C8B-B14F-4D97-AF65-F5344CB8AC3E}">
        <p14:creationId xmlns:p14="http://schemas.microsoft.com/office/powerpoint/2010/main" val="2692736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Progress Report</a:t>
            </a:r>
            <a:endParaRPr lang="en-US" dirty="0"/>
          </a:p>
        </p:txBody>
      </p:sp>
      <p:sp>
        <p:nvSpPr>
          <p:cNvPr id="3" name="Subtitle 2"/>
          <p:cNvSpPr>
            <a:spLocks noGrp="1"/>
          </p:cNvSpPr>
          <p:nvPr>
            <p:ph type="subTitle" idx="1"/>
          </p:nvPr>
        </p:nvSpPr>
        <p:spPr/>
        <p:txBody>
          <a:bodyPr/>
          <a:lstStyle/>
          <a:p>
            <a:r>
              <a:rPr lang="en-US" dirty="0" smtClean="0"/>
              <a:t>Faculty</a:t>
            </a:r>
          </a:p>
          <a:p>
            <a:r>
              <a:rPr lang="en-US" sz="1000" b="1" dirty="0" smtClean="0"/>
              <a:t>No Success Coach Assigned</a:t>
            </a:r>
            <a:endParaRPr lang="en-US" sz="1000" b="1" dirty="0"/>
          </a:p>
        </p:txBody>
      </p:sp>
    </p:spTree>
    <p:extLst>
      <p:ext uri="{BB962C8B-B14F-4D97-AF65-F5344CB8AC3E}">
        <p14:creationId xmlns:p14="http://schemas.microsoft.com/office/powerpoint/2010/main" val="271999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a:t>
            </a:r>
            <a:endParaRPr lang="en-US" dirty="0"/>
          </a:p>
        </p:txBody>
      </p:sp>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Log-in to your portal at wsutech.edu</a:t>
            </a:r>
          </a:p>
          <a:p>
            <a:pPr marL="285750" indent="-285750">
              <a:buFont typeface="Arial" panose="020B0604020202020204" pitchFamily="34" charset="0"/>
              <a:buChar char="•"/>
            </a:pPr>
            <a:r>
              <a:rPr lang="en-US" dirty="0" smtClean="0"/>
              <a:t>Choose the icon at the top-Navigate</a:t>
            </a:r>
          </a:p>
          <a:p>
            <a:pPr marL="285750" indent="-285750">
              <a:buFont typeface="Arial" panose="020B0604020202020204" pitchFamily="34" charset="0"/>
              <a:buChar char="•"/>
            </a:pPr>
            <a:r>
              <a:rPr lang="en-US" dirty="0" smtClean="0"/>
              <a:t>Click on the down arrow </a:t>
            </a:r>
          </a:p>
          <a:p>
            <a:pPr marL="285750" indent="-285750">
              <a:buFont typeface="Arial" panose="020B0604020202020204" pitchFamily="34" charset="0"/>
              <a:buChar char="•"/>
            </a:pPr>
            <a:r>
              <a:rPr lang="en-US" dirty="0" smtClean="0"/>
              <a:t>Choose Professor Home</a:t>
            </a:r>
          </a:p>
          <a:p>
            <a:endParaRPr lang="en-US" dirty="0" smtClean="0"/>
          </a:p>
          <a:p>
            <a:pPr marL="285750" indent="-285750">
              <a:buFont typeface="Arial" panose="020B0604020202020204" pitchFamily="34" charset="0"/>
              <a:buChar char="•"/>
            </a:pPr>
            <a:endParaRPr lang="en-US" dirty="0"/>
          </a:p>
        </p:txBody>
      </p:sp>
      <p:pic>
        <p:nvPicPr>
          <p:cNvPr id="7" name="Content Placeholder 6"/>
          <p:cNvPicPr>
            <a:picLocks noGrp="1" noChangeAspect="1"/>
          </p:cNvPicPr>
          <p:nvPr>
            <p:ph idx="1"/>
          </p:nvPr>
        </p:nvPicPr>
        <p:blipFill>
          <a:blip r:embed="rId2"/>
          <a:stretch>
            <a:fillRect/>
          </a:stretch>
        </p:blipFill>
        <p:spPr>
          <a:xfrm>
            <a:off x="4772025" y="2270963"/>
            <a:ext cx="6172200" cy="477748"/>
          </a:xfrm>
          <a:prstGeom prst="rect">
            <a:avLst/>
          </a:prstGeom>
        </p:spPr>
      </p:pic>
      <p:pic>
        <p:nvPicPr>
          <p:cNvPr id="8" name="Picture 7"/>
          <p:cNvPicPr>
            <a:picLocks noChangeAspect="1"/>
          </p:cNvPicPr>
          <p:nvPr/>
        </p:nvPicPr>
        <p:blipFill>
          <a:blip r:embed="rId3"/>
          <a:stretch>
            <a:fillRect/>
          </a:stretch>
        </p:blipFill>
        <p:spPr>
          <a:xfrm>
            <a:off x="4857995" y="2923197"/>
            <a:ext cx="3393344" cy="1530332"/>
          </a:xfrm>
          <a:prstGeom prst="rect">
            <a:avLst/>
          </a:prstGeom>
        </p:spPr>
      </p:pic>
    </p:spTree>
    <p:extLst>
      <p:ext uri="{BB962C8B-B14F-4D97-AF65-F5344CB8AC3E}">
        <p14:creationId xmlns:p14="http://schemas.microsoft.com/office/powerpoint/2010/main" val="3715986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a:t>
            </a:r>
            <a:endParaRPr lang="en-US" dirty="0"/>
          </a:p>
        </p:txBody>
      </p:sp>
      <p:pic>
        <p:nvPicPr>
          <p:cNvPr id="5" name="Content Placeholder 4"/>
          <p:cNvPicPr>
            <a:picLocks noGrp="1" noChangeAspect="1"/>
          </p:cNvPicPr>
          <p:nvPr>
            <p:ph idx="1"/>
          </p:nvPr>
        </p:nvPicPr>
        <p:blipFill>
          <a:blip r:embed="rId2"/>
          <a:stretch>
            <a:fillRect/>
          </a:stretch>
        </p:blipFill>
        <p:spPr>
          <a:xfrm>
            <a:off x="5566141" y="1853495"/>
            <a:ext cx="5065919" cy="2616905"/>
          </a:xfrm>
          <a:prstGeom prst="rect">
            <a:avLst/>
          </a:prstGeom>
        </p:spPr>
      </p:pic>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Choose the class you would like to complete a Progress Report</a:t>
            </a:r>
          </a:p>
          <a:p>
            <a:pPr marL="285750" indent="-285750">
              <a:buFont typeface="Arial" panose="020B0604020202020204" pitchFamily="34" charset="0"/>
              <a:buChar char="•"/>
            </a:pPr>
            <a:r>
              <a:rPr lang="en-US" dirty="0" smtClean="0"/>
              <a:t>Click Progress Report on the left side </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239952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a:t>
            </a:r>
            <a:endParaRPr lang="en-US" dirty="0"/>
          </a:p>
        </p:txBody>
      </p:sp>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Click individual checkbox next to individual name to put the comment on</a:t>
            </a:r>
          </a:p>
          <a:p>
            <a:pPr marL="285750" indent="-285750">
              <a:buFont typeface="Arial" panose="020B0604020202020204" pitchFamily="34" charset="0"/>
              <a:buChar char="•"/>
            </a:pPr>
            <a:r>
              <a:rPr lang="en-US" dirty="0" smtClean="0"/>
              <a:t>For Example: If you have three students that you want to make the same comment on you can choose multiple students at once.  Otherwise you will choose each student individually</a:t>
            </a:r>
          </a:p>
          <a:p>
            <a:endParaRPr lang="en-US" dirty="0" smtClean="0"/>
          </a:p>
        </p:txBody>
      </p:sp>
      <p:pic>
        <p:nvPicPr>
          <p:cNvPr id="7" name="Content Placeholder 6"/>
          <p:cNvPicPr>
            <a:picLocks noGrp="1" noChangeAspect="1"/>
          </p:cNvPicPr>
          <p:nvPr>
            <p:ph idx="1"/>
          </p:nvPr>
        </p:nvPicPr>
        <p:blipFill>
          <a:blip r:embed="rId2"/>
          <a:stretch>
            <a:fillRect/>
          </a:stretch>
        </p:blipFill>
        <p:spPr>
          <a:xfrm>
            <a:off x="5767972" y="2057400"/>
            <a:ext cx="5102862" cy="3260043"/>
          </a:xfrm>
          <a:prstGeom prst="rect">
            <a:avLst/>
          </a:prstGeom>
        </p:spPr>
      </p:pic>
    </p:spTree>
    <p:extLst>
      <p:ext uri="{BB962C8B-B14F-4D97-AF65-F5344CB8AC3E}">
        <p14:creationId xmlns:p14="http://schemas.microsoft.com/office/powerpoint/2010/main" val="630369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a:t>
            </a:r>
            <a:endParaRPr lang="en-US" dirty="0"/>
          </a:p>
        </p:txBody>
      </p:sp>
      <p:pic>
        <p:nvPicPr>
          <p:cNvPr id="5" name="Content Placeholder 4"/>
          <p:cNvPicPr>
            <a:picLocks noGrp="1" noChangeAspect="1"/>
          </p:cNvPicPr>
          <p:nvPr>
            <p:ph idx="1"/>
          </p:nvPr>
        </p:nvPicPr>
        <p:blipFill>
          <a:blip r:embed="rId2"/>
          <a:stretch>
            <a:fillRect/>
          </a:stretch>
        </p:blipFill>
        <p:spPr>
          <a:xfrm>
            <a:off x="5097218" y="2174630"/>
            <a:ext cx="6172200" cy="809763"/>
          </a:xfrm>
          <a:prstGeom prst="rect">
            <a:avLst/>
          </a:prstGeom>
        </p:spPr>
      </p:pic>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Click on Actions arrow</a:t>
            </a:r>
          </a:p>
          <a:p>
            <a:pPr marL="285750" indent="-285750">
              <a:buFont typeface="Arial" panose="020B0604020202020204" pitchFamily="34" charset="0"/>
              <a:buChar char="•"/>
            </a:pPr>
            <a:r>
              <a:rPr lang="en-US" dirty="0" smtClean="0"/>
              <a:t>Choose Create a New Progress Report</a:t>
            </a:r>
          </a:p>
        </p:txBody>
      </p:sp>
    </p:spTree>
    <p:extLst>
      <p:ext uri="{BB962C8B-B14F-4D97-AF65-F5344CB8AC3E}">
        <p14:creationId xmlns:p14="http://schemas.microsoft.com/office/powerpoint/2010/main" val="2013904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a:t>
            </a:r>
            <a:endParaRPr lang="en-US" dirty="0"/>
          </a:p>
        </p:txBody>
      </p:sp>
      <p:pic>
        <p:nvPicPr>
          <p:cNvPr id="5" name="Content Placeholder 4"/>
          <p:cNvPicPr>
            <a:picLocks noGrp="1" noChangeAspect="1"/>
          </p:cNvPicPr>
          <p:nvPr>
            <p:ph idx="1"/>
          </p:nvPr>
        </p:nvPicPr>
        <p:blipFill>
          <a:blip r:embed="rId2"/>
          <a:stretch>
            <a:fillRect/>
          </a:stretch>
        </p:blipFill>
        <p:spPr>
          <a:xfrm>
            <a:off x="5456302" y="2057400"/>
            <a:ext cx="3053482" cy="2623283"/>
          </a:xfrm>
          <a:prstGeom prst="rect">
            <a:avLst/>
          </a:prstGeom>
        </p:spPr>
      </p:pic>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r>
              <a:rPr lang="en-US" dirty="0" smtClean="0"/>
              <a:t>Choose Yes</a:t>
            </a:r>
          </a:p>
          <a:p>
            <a:pPr marL="285750" indent="-285750">
              <a:buFont typeface="Arial" panose="020B0604020202020204" pitchFamily="34" charset="0"/>
              <a:buChar char="•"/>
            </a:pPr>
            <a:r>
              <a:rPr lang="en-US" dirty="0" smtClean="0"/>
              <a:t>Click on the Alert Reason box and choose the one or more that apply to the student or students</a:t>
            </a:r>
          </a:p>
          <a:p>
            <a:pPr marL="285750" indent="-285750">
              <a:buFont typeface="Arial" panose="020B0604020202020204" pitchFamily="34" charset="0"/>
              <a:buChar char="•"/>
            </a:pPr>
            <a:r>
              <a:rPr lang="en-US" dirty="0" smtClean="0"/>
              <a:t>Absences-fill in if applicable (not required)</a:t>
            </a:r>
          </a:p>
          <a:p>
            <a:pPr marL="285750" indent="-285750">
              <a:buFont typeface="Arial" panose="020B0604020202020204" pitchFamily="34" charset="0"/>
              <a:buChar char="•"/>
            </a:pPr>
            <a:r>
              <a:rPr lang="en-US" dirty="0" smtClean="0"/>
              <a:t>Current Grade- Not required</a:t>
            </a:r>
          </a:p>
          <a:p>
            <a:pPr marL="285750" indent="-285750">
              <a:buFont typeface="Arial" panose="020B0604020202020204" pitchFamily="34" charset="0"/>
              <a:buChar char="•"/>
            </a:pPr>
            <a:r>
              <a:rPr lang="en-US" dirty="0" smtClean="0"/>
              <a:t>Comment-Not required (next slide will show the message the student will get based on the alert chosen)</a:t>
            </a:r>
          </a:p>
          <a:p>
            <a:pPr marL="285750" indent="-285750">
              <a:buFont typeface="Arial" panose="020B0604020202020204" pitchFamily="34" charset="0"/>
              <a:buChar char="•"/>
            </a:pPr>
            <a:r>
              <a:rPr lang="en-US" dirty="0" smtClean="0"/>
              <a:t>Student will get an e-mail defining the next step.</a:t>
            </a:r>
          </a:p>
        </p:txBody>
      </p:sp>
      <p:pic>
        <p:nvPicPr>
          <p:cNvPr id="6" name="Content Placeholder 4"/>
          <p:cNvPicPr>
            <a:picLocks noChangeAspect="1"/>
          </p:cNvPicPr>
          <p:nvPr/>
        </p:nvPicPr>
        <p:blipFill>
          <a:blip r:embed="rId3"/>
          <a:stretch>
            <a:fillRect/>
          </a:stretch>
        </p:blipFill>
        <p:spPr>
          <a:xfrm>
            <a:off x="8723824" y="2390658"/>
            <a:ext cx="1240792" cy="1465257"/>
          </a:xfrm>
          <a:prstGeom prst="rect">
            <a:avLst/>
          </a:prstGeom>
        </p:spPr>
      </p:pic>
      <p:pic>
        <p:nvPicPr>
          <p:cNvPr id="7" name="Picture 6"/>
          <p:cNvPicPr>
            <a:picLocks noChangeAspect="1"/>
          </p:cNvPicPr>
          <p:nvPr/>
        </p:nvPicPr>
        <p:blipFill>
          <a:blip r:embed="rId4"/>
          <a:stretch>
            <a:fillRect/>
          </a:stretch>
        </p:blipFill>
        <p:spPr>
          <a:xfrm>
            <a:off x="8704876" y="3855915"/>
            <a:ext cx="1259740" cy="1464525"/>
          </a:xfrm>
          <a:prstGeom prst="rect">
            <a:avLst/>
          </a:prstGeom>
        </p:spPr>
      </p:pic>
    </p:spTree>
    <p:extLst>
      <p:ext uri="{BB962C8B-B14F-4D97-AF65-F5344CB8AC3E}">
        <p14:creationId xmlns:p14="http://schemas.microsoft.com/office/powerpoint/2010/main" val="158037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918461" cy="6678238"/>
          </a:xfrm>
          <a:prstGeom prst="rect">
            <a:avLst/>
          </a:prstGeom>
        </p:spPr>
        <p:txBody>
          <a:bodyPr wrap="square">
            <a:spAutoFit/>
          </a:bodyPr>
          <a:lstStyle/>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Attendance Danger</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Please contact your instructor to discuss your attendance.  If you need to drop your class please contact your Advisor.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Alert-Emails to Success Coach (Tavis, Ashley, Sylvia)</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Attendance Warning</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You have missed a large portion of this class.  Please contact your instructor to discuss your future in this class. If you need to drop your class please contact your Advisor.</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Alert-Emails to Success Coach (Tavis, Ashley, Sylvia)</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Disruptive and/or Poor Behavior (Warning)</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a:t>
            </a:r>
            <a:r>
              <a:rPr lang="en-US" sz="900" i="1" dirty="0">
                <a:latin typeface="Calibri" panose="020F0502020204030204" pitchFamily="34" charset="0"/>
                <a:ea typeface="Calibri" panose="020F0502020204030204" pitchFamily="34" charset="0"/>
                <a:cs typeface="Times New Roman" panose="02020603050405020304" pitchFamily="18" charset="0"/>
              </a:rPr>
              <a:t> For you to be successful in this class you will need to make sure you are not disruptive in class.  Please make sure you are not on your phone or device during classroom time unless otherwise instructed.  If you need further explanation please contact your instructor during office hours.</a:t>
            </a: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Alert-Only goes to the student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Disruptive and/or Poor Behavior (Danger)</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a:t>
            </a:r>
            <a:r>
              <a:rPr lang="en-US" sz="900" i="1" dirty="0">
                <a:latin typeface="Calibri" panose="020F0502020204030204" pitchFamily="34" charset="0"/>
                <a:ea typeface="Calibri" panose="020F0502020204030204" pitchFamily="34" charset="0"/>
                <a:cs typeface="Times New Roman" panose="02020603050405020304" pitchFamily="18" charset="0"/>
              </a:rPr>
              <a:t>Does not get one</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 This student has been flagged by his/her instructor due to disruptive behavior.  (Sent to Success Coach and they will forward on to Dean of Program)</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Highly Motivate</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Thank you for taking an active part in discussions and classwork!</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 Only goes to student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Low Assessment Scores (Warning)</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Please contact your instructor regarding recent test scores.</a:t>
            </a: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Alert-Only goes to student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Low Assessment Scores (Danger)</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For you to be successful in this class your test scores need to be addressed.  Please contact your instructor during office hours to discuss the next steps for you to be successful in this course.</a:t>
            </a: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 Emails to Success Coach (Tavis, Ashley, Sylvia)</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Missing Assignment (Warning)</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Please contact your instructor regarding missing assignments.</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Alert-Only goes to student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Missing Assignment (Danger)</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a:t>
            </a:r>
            <a:r>
              <a:rPr lang="en-US" sz="900" i="1" dirty="0">
                <a:latin typeface="Calibri" panose="020F0502020204030204" pitchFamily="34" charset="0"/>
                <a:ea typeface="Calibri" panose="020F0502020204030204" pitchFamily="34" charset="0"/>
                <a:cs typeface="Times New Roman" panose="02020603050405020304" pitchFamily="18" charset="0"/>
              </a:rPr>
              <a:t> For you to be successful in this course you need to turn in your assignments.  Please contact your instructor to discuss the next steps in this class.</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 Emails to Success Coach (Tavis, Ashley, Sylvia)</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Noticeable Improvements</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Due to your hard work and dedication I have seen noticeable improvements in class.  Thank you for working so hard! </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Alert-Only goes to student</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000" dirty="0">
                <a:latin typeface="Calibri" panose="020F0502020204030204" pitchFamily="34" charset="0"/>
                <a:ea typeface="Calibri" panose="020F0502020204030204" pitchFamily="34" charset="0"/>
                <a:cs typeface="Times New Roman" panose="02020603050405020304" pitchFamily="18" charset="0"/>
              </a:rPr>
              <a:t> </a:t>
            </a:r>
            <a:endParaRPr lang="en-US" sz="1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u="sng" dirty="0" smtClean="0">
                <a:effectLst/>
                <a:latin typeface="Calibri" panose="020F0502020204030204" pitchFamily="34" charset="0"/>
                <a:ea typeface="Calibri" panose="020F0502020204030204" pitchFamily="34" charset="0"/>
                <a:cs typeface="Times New Roman" panose="02020603050405020304" pitchFamily="18" charset="0"/>
              </a:rPr>
              <a:t>Performs Above Average on Tasks</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Email to student- </a:t>
            </a:r>
            <a:r>
              <a:rPr lang="en-US" sz="900" i="1" dirty="0">
                <a:latin typeface="Calibri" panose="020F0502020204030204" pitchFamily="34" charset="0"/>
                <a:ea typeface="Calibri" panose="020F0502020204030204" pitchFamily="34" charset="0"/>
                <a:cs typeface="Times New Roman" panose="02020603050405020304" pitchFamily="18" charset="0"/>
              </a:rPr>
              <a:t>Thank you for working extra hard to achieve success!</a:t>
            </a:r>
            <a:endParaRPr lang="en-US" sz="9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900" dirty="0">
                <a:latin typeface="Calibri" panose="020F0502020204030204" pitchFamily="34" charset="0"/>
                <a:ea typeface="Calibri" panose="020F0502020204030204" pitchFamily="34" charset="0"/>
                <a:cs typeface="Times New Roman" panose="02020603050405020304" pitchFamily="18" charset="0"/>
              </a:rPr>
              <a:t>Alert-Only goes to student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226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204</Words>
  <Application>Microsoft Office PowerPoint</Application>
  <PresentationFormat>Widescreen</PresentationFormat>
  <Paragraphs>67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Progress Report</vt:lpstr>
      <vt:lpstr>Faculty</vt:lpstr>
      <vt:lpstr>Faculty</vt:lpstr>
      <vt:lpstr>Faculty</vt:lpstr>
      <vt:lpstr>Faculty</vt:lpstr>
      <vt:lpstr>Faculty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Report</dc:title>
  <dc:creator>Carrie Flower</dc:creator>
  <cp:lastModifiedBy>Carrie Flower</cp:lastModifiedBy>
  <cp:revision>6</cp:revision>
  <dcterms:created xsi:type="dcterms:W3CDTF">2019-07-16T14:25:23Z</dcterms:created>
  <dcterms:modified xsi:type="dcterms:W3CDTF">2019-07-16T15:13:22Z</dcterms:modified>
</cp:coreProperties>
</file>