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4"/>
  </p:sldMasterIdLst>
  <p:notesMasterIdLst>
    <p:notesMasterId r:id="rId14"/>
  </p:notesMasterIdLst>
  <p:handoutMasterIdLst>
    <p:handoutMasterId r:id="rId15"/>
  </p:handoutMasterIdLst>
  <p:sldIdLst>
    <p:sldId id="287" r:id="rId5"/>
    <p:sldId id="289" r:id="rId6"/>
    <p:sldId id="288" r:id="rId7"/>
    <p:sldId id="293" r:id="rId8"/>
    <p:sldId id="290" r:id="rId9"/>
    <p:sldId id="292" r:id="rId10"/>
    <p:sldId id="291" r:id="rId11"/>
    <p:sldId id="294" r:id="rId12"/>
    <p:sldId id="285" r:id="rId13"/>
  </p:sldIdLst>
  <p:sldSz cx="12192000" cy="6858000"/>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911"/>
    <a:srgbClr val="FFDD71"/>
    <a:srgbClr val="FFCE33"/>
    <a:srgbClr val="FFF1C5"/>
    <a:srgbClr val="BC8F00"/>
    <a:srgbClr val="FFC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1F4E5B-94CD-B1EC-69E5-B4582DAD0DBB}" v="151" dt="2019-10-15T18:03:43.5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0243" autoAdjust="0"/>
  </p:normalViewPr>
  <p:slideViewPr>
    <p:cSldViewPr snapToGrid="0">
      <p:cViewPr varScale="1">
        <p:scale>
          <a:sx n="62" d="100"/>
          <a:sy n="62" d="100"/>
        </p:scale>
        <p:origin x="1200" y="60"/>
      </p:cViewPr>
      <p:guideLst/>
    </p:cSldViewPr>
  </p:slideViewPr>
  <p:notesTextViewPr>
    <p:cViewPr>
      <p:scale>
        <a:sx n="1" d="1"/>
        <a:sy n="1" d="1"/>
      </p:scale>
      <p:origin x="0" y="0"/>
    </p:cViewPr>
  </p:notesTextViewPr>
  <p:notesViewPr>
    <p:cSldViewPr snapToGrid="0">
      <p:cViewPr varScale="1">
        <p:scale>
          <a:sx n="65" d="100"/>
          <a:sy n="65" d="100"/>
        </p:scale>
        <p:origin x="2658"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handoutMaster" Target="handoutMasters/handoutMaster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ystal Iseminger" userId="S::kiseminger@watc.edu::60dad0c1-f373-465c-8cd5-7bcc4f905af6" providerId="AD" clId="Web-{B641231E-E5B2-A4D1-77D4-964A8DBDE2A8}"/>
    <pc:docChg chg="modSld">
      <pc:chgData name="Krystal Iseminger" userId="S::kiseminger@watc.edu::60dad0c1-f373-465c-8cd5-7bcc4f905af6" providerId="AD" clId="Web-{B641231E-E5B2-A4D1-77D4-964A8DBDE2A8}" dt="2018-08-29T13:33:19.846" v="463"/>
      <pc:docMkLst>
        <pc:docMk/>
      </pc:docMkLst>
      <pc:sldChg chg="modNotes">
        <pc:chgData name="Krystal Iseminger" userId="S::kiseminger@watc.edu::60dad0c1-f373-465c-8cd5-7bcc4f905af6" providerId="AD" clId="Web-{B641231E-E5B2-A4D1-77D4-964A8DBDE2A8}" dt="2018-08-29T13:33:19.846" v="463"/>
        <pc:sldMkLst>
          <pc:docMk/>
          <pc:sldMk cId="2190754302" sldId="275"/>
        </pc:sldMkLst>
      </pc:sldChg>
      <pc:sldChg chg="modNotes">
        <pc:chgData name="Krystal Iseminger" userId="S::kiseminger@watc.edu::60dad0c1-f373-465c-8cd5-7bcc4f905af6" providerId="AD" clId="Web-{B641231E-E5B2-A4D1-77D4-964A8DBDE2A8}" dt="2018-08-29T13:32:30.516" v="448"/>
        <pc:sldMkLst>
          <pc:docMk/>
          <pc:sldMk cId="3872489462" sldId="281"/>
        </pc:sldMkLst>
      </pc:sldChg>
    </pc:docChg>
  </pc:docChgLst>
  <pc:docChgLst>
    <pc:chgData name="Krystal Iseminger" userId="S::kiseminger@wsutech.edu::60dad0c1-f373-465c-8cd5-7bcc4f905af6" providerId="AD" clId="Web-{551F4E5B-94CD-B1EC-69E5-B4582DAD0DBB}"/>
    <pc:docChg chg="modSld">
      <pc:chgData name="Krystal Iseminger" userId="S::kiseminger@wsutech.edu::60dad0c1-f373-465c-8cd5-7bcc4f905af6" providerId="AD" clId="Web-{551F4E5B-94CD-B1EC-69E5-B4582DAD0DBB}" dt="2019-10-15T18:03:43.586" v="149"/>
      <pc:docMkLst>
        <pc:docMk/>
      </pc:docMkLst>
      <pc:sldChg chg="modNotes">
        <pc:chgData name="Krystal Iseminger" userId="S::kiseminger@wsutech.edu::60dad0c1-f373-465c-8cd5-7bcc4f905af6" providerId="AD" clId="Web-{551F4E5B-94CD-B1EC-69E5-B4582DAD0DBB}" dt="2019-10-15T18:01:48.680" v="70"/>
        <pc:sldMkLst>
          <pc:docMk/>
          <pc:sldMk cId="1233432162" sldId="287"/>
        </pc:sldMkLst>
      </pc:sldChg>
      <pc:sldChg chg="modNotes">
        <pc:chgData name="Krystal Iseminger" userId="S::kiseminger@wsutech.edu::60dad0c1-f373-465c-8cd5-7bcc4f905af6" providerId="AD" clId="Web-{551F4E5B-94CD-B1EC-69E5-B4582DAD0DBB}" dt="2019-10-15T18:03:43.586" v="149"/>
        <pc:sldMkLst>
          <pc:docMk/>
          <pc:sldMk cId="674207126" sldId="28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EB5CA39-F6CF-42AE-994C-0890D38FFA35}" type="datetimeFigureOut">
              <a:rPr lang="en-US" smtClean="0"/>
              <a:t>7/21/2020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07FFADA-8BE9-4D57-80FE-FC8FD2912646}" type="slidenum">
              <a:rPr lang="en-US" smtClean="0"/>
              <a:t>‹#›</a:t>
            </a:fld>
            <a:endParaRPr lang="en-US"/>
          </a:p>
        </p:txBody>
      </p:sp>
    </p:spTree>
    <p:extLst>
      <p:ext uri="{BB962C8B-B14F-4D97-AF65-F5344CB8AC3E}">
        <p14:creationId xmlns:p14="http://schemas.microsoft.com/office/powerpoint/2010/main" val="31476434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0C275E-5E36-47CD-9935-FECCC0032256}" type="datetimeFigureOut">
              <a:rPr lang="en-US" smtClean="0"/>
              <a:t>7/21/2020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7C1089-EA67-4D5F-9DDA-BDBB90930DA0}" type="slidenum">
              <a:rPr lang="en-US" smtClean="0"/>
              <a:t>‹#›</a:t>
            </a:fld>
            <a:endParaRPr lang="en-US"/>
          </a:p>
        </p:txBody>
      </p:sp>
    </p:spTree>
    <p:extLst>
      <p:ext uri="{BB962C8B-B14F-4D97-AF65-F5344CB8AC3E}">
        <p14:creationId xmlns:p14="http://schemas.microsoft.com/office/powerpoint/2010/main" val="3248677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Calibri"/>
              </a:rPr>
              <a:t>I could talk about accessibility</a:t>
            </a:r>
            <a:r>
              <a:rPr lang="en-US" baseline="0" dirty="0" smtClean="0">
                <a:cs typeface="Calibri"/>
              </a:rPr>
              <a:t> all night and all day, but I want to give you the basics in 10 minutes or less. I plan on doing that by answering some of the most frequently asked questions I get about accessibility. </a:t>
            </a:r>
            <a:endParaRPr lang="en-US" dirty="0">
              <a:cs typeface="Calibri"/>
            </a:endParaRPr>
          </a:p>
        </p:txBody>
      </p:sp>
      <p:sp>
        <p:nvSpPr>
          <p:cNvPr id="4" name="Slide Number Placeholder 3"/>
          <p:cNvSpPr>
            <a:spLocks noGrp="1"/>
          </p:cNvSpPr>
          <p:nvPr>
            <p:ph type="sldNum" sz="quarter" idx="5"/>
          </p:nvPr>
        </p:nvSpPr>
        <p:spPr/>
        <p:txBody>
          <a:bodyPr/>
          <a:lstStyle/>
          <a:p>
            <a:fld id="{B07C1089-EA67-4D5F-9DDA-BDBB90930DA0}" type="slidenum">
              <a:rPr lang="en-US" smtClean="0"/>
              <a:t>1</a:t>
            </a:fld>
            <a:endParaRPr lang="en-US"/>
          </a:p>
        </p:txBody>
      </p:sp>
    </p:spTree>
    <p:extLst>
      <p:ext uri="{BB962C8B-B14F-4D97-AF65-F5344CB8AC3E}">
        <p14:creationId xmlns:p14="http://schemas.microsoft.com/office/powerpoint/2010/main" val="1802063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start with a definition. Notice how this</a:t>
            </a:r>
            <a:r>
              <a:rPr lang="en-US" baseline="0" dirty="0" smtClean="0"/>
              <a:t> mentions understanding and using before it mentions disabilities specifically. Accessibility is about improving understanding and usability for everyone, but one of the driving factors behind the global accessibility movement is equal access for people with disabilities.</a:t>
            </a:r>
          </a:p>
          <a:p>
            <a:endParaRPr lang="en-US" dirty="0"/>
          </a:p>
        </p:txBody>
      </p:sp>
      <p:sp>
        <p:nvSpPr>
          <p:cNvPr id="4" name="Slide Number Placeholder 3"/>
          <p:cNvSpPr>
            <a:spLocks noGrp="1"/>
          </p:cNvSpPr>
          <p:nvPr>
            <p:ph type="sldNum" sz="quarter" idx="10"/>
          </p:nvPr>
        </p:nvSpPr>
        <p:spPr/>
        <p:txBody>
          <a:bodyPr/>
          <a:lstStyle/>
          <a:p>
            <a:fld id="{B07C1089-EA67-4D5F-9DDA-BDBB90930DA0}" type="slidenum">
              <a:rPr lang="en-US" smtClean="0"/>
              <a:t>2</a:t>
            </a:fld>
            <a:endParaRPr lang="en-US"/>
          </a:p>
        </p:txBody>
      </p:sp>
    </p:spTree>
    <p:extLst>
      <p:ext uri="{BB962C8B-B14F-4D97-AF65-F5344CB8AC3E}">
        <p14:creationId xmlns:p14="http://schemas.microsoft.com/office/powerpoint/2010/main" val="411966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definition of disability comes from our official accessibility policy (I’ll show you more about that in an minute). It is a</a:t>
            </a:r>
            <a:r>
              <a:rPr lang="en-US" dirty="0" smtClean="0"/>
              <a:t> physical or mental impairment that substantially limits one or more major life activities.</a:t>
            </a:r>
          </a:p>
          <a:p>
            <a:r>
              <a:rPr lang="en-US" dirty="0" smtClean="0"/>
              <a:t>It</a:t>
            </a:r>
            <a:r>
              <a:rPr lang="en-US" baseline="0" dirty="0" smtClean="0"/>
              <a:t> is important to understand that not all disabilities are visible nor are they even known. That is why creating accessible courses and materials is so important—it serves the population as whole.</a:t>
            </a:r>
            <a:endParaRPr lang="en-US" dirty="0"/>
          </a:p>
        </p:txBody>
      </p:sp>
      <p:sp>
        <p:nvSpPr>
          <p:cNvPr id="4" name="Slide Number Placeholder 3"/>
          <p:cNvSpPr>
            <a:spLocks noGrp="1"/>
          </p:cNvSpPr>
          <p:nvPr>
            <p:ph type="sldNum" sz="quarter" idx="10"/>
          </p:nvPr>
        </p:nvSpPr>
        <p:spPr/>
        <p:txBody>
          <a:bodyPr/>
          <a:lstStyle/>
          <a:p>
            <a:fld id="{B07C1089-EA67-4D5F-9DDA-BDBB90930DA0}" type="slidenum">
              <a:rPr lang="en-US" smtClean="0"/>
              <a:t>3</a:t>
            </a:fld>
            <a:endParaRPr lang="en-US"/>
          </a:p>
        </p:txBody>
      </p:sp>
    </p:spTree>
    <p:extLst>
      <p:ext uri="{BB962C8B-B14F-4D97-AF65-F5344CB8AC3E}">
        <p14:creationId xmlns:p14="http://schemas.microsoft.com/office/powerpoint/2010/main" val="3188043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definition is also from our accessibility policy.</a:t>
            </a:r>
            <a:r>
              <a:rPr lang="en-US" baseline="0" dirty="0" smtClean="0"/>
              <a:t> (read definition) it stresses independence, engagement, timeliness, and ease of use. We don’t have time today to get in to every aspect of the policy, but these are the driving principles. </a:t>
            </a:r>
            <a:endParaRPr lang="en-US" dirty="0"/>
          </a:p>
        </p:txBody>
      </p:sp>
      <p:sp>
        <p:nvSpPr>
          <p:cNvPr id="4" name="Slide Number Placeholder 3"/>
          <p:cNvSpPr>
            <a:spLocks noGrp="1"/>
          </p:cNvSpPr>
          <p:nvPr>
            <p:ph type="sldNum" sz="quarter" idx="10"/>
          </p:nvPr>
        </p:nvSpPr>
        <p:spPr/>
        <p:txBody>
          <a:bodyPr/>
          <a:lstStyle/>
          <a:p>
            <a:fld id="{B07C1089-EA67-4D5F-9DDA-BDBB90930DA0}" type="slidenum">
              <a:rPr lang="en-US" smtClean="0"/>
              <a:t>4</a:t>
            </a:fld>
            <a:endParaRPr lang="en-US"/>
          </a:p>
        </p:txBody>
      </p:sp>
    </p:spTree>
    <p:extLst>
      <p:ext uri="{BB962C8B-B14F-4D97-AF65-F5344CB8AC3E}">
        <p14:creationId xmlns:p14="http://schemas.microsoft.com/office/powerpoint/2010/main" val="3446742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a:t>
            </a:r>
            <a:r>
              <a:rPr lang="en-US" baseline="0" dirty="0" smtClean="0"/>
              <a:t> Accessibility? This is a question I get all of the time. The main reason is because it benefits all of our diverse learners—it’s the right thing to do to improve the quality of the learning experience, but there is a legal side to this as well. Because we receive funding from the federal government, we are required to follow the government’s policies regarding accessibility as laid out in sections 504 &amp; 508 of the Federal Rehabilitation Act (and its amendments) and the American’s with Disabilities Act. </a:t>
            </a:r>
          </a:p>
          <a:p>
            <a:endParaRPr lang="en-US" dirty="0"/>
          </a:p>
        </p:txBody>
      </p:sp>
      <p:sp>
        <p:nvSpPr>
          <p:cNvPr id="4" name="Slide Number Placeholder 3"/>
          <p:cNvSpPr>
            <a:spLocks noGrp="1"/>
          </p:cNvSpPr>
          <p:nvPr>
            <p:ph type="sldNum" sz="quarter" idx="10"/>
          </p:nvPr>
        </p:nvSpPr>
        <p:spPr/>
        <p:txBody>
          <a:bodyPr/>
          <a:lstStyle/>
          <a:p>
            <a:fld id="{B07C1089-EA67-4D5F-9DDA-BDBB90930DA0}" type="slidenum">
              <a:rPr lang="en-US" smtClean="0"/>
              <a:t>5</a:t>
            </a:fld>
            <a:endParaRPr lang="en-US"/>
          </a:p>
        </p:txBody>
      </p:sp>
    </p:spTree>
    <p:extLst>
      <p:ext uri="{BB962C8B-B14F-4D97-AF65-F5344CB8AC3E}">
        <p14:creationId xmlns:p14="http://schemas.microsoft.com/office/powerpoint/2010/main" val="31611122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7C1089-EA67-4D5F-9DDA-BDBB90930DA0}" type="slidenum">
              <a:rPr lang="en-US" smtClean="0"/>
              <a:t>6</a:t>
            </a:fld>
            <a:endParaRPr lang="en-US"/>
          </a:p>
        </p:txBody>
      </p:sp>
    </p:spTree>
    <p:extLst>
      <p:ext uri="{BB962C8B-B14F-4D97-AF65-F5344CB8AC3E}">
        <p14:creationId xmlns:p14="http://schemas.microsoft.com/office/powerpoint/2010/main" val="32503641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may</a:t>
            </a:r>
            <a:r>
              <a:rPr lang="en-US" baseline="0" dirty="0" smtClean="0"/>
              <a:t> be asking why we would do all the work to make courses accessible when we have a disabilities services department to help our students. To answer that, it helps to understand the difference between accessibility and accommodation. Accessibility is accurate closed captions and a transcript for a video. It is proactive and benefits everyone (students who are watching the video with the sound off because they are watching at work on their lunch breaks, students who process information better when they read it, or ESL students who use captions to help them process English faster). Accommodation is having an interpreter for a student in that student’s live course sessions. It is reactive to the needs of that student specifically. The interpreter does not attend every class, only those classes the student is in. </a:t>
            </a:r>
          </a:p>
          <a:p>
            <a:r>
              <a:rPr lang="en-US" baseline="0" dirty="0" smtClean="0"/>
              <a:t>By being accessible, we can minimize the need for accommodation and make the learning experience more seamless. </a:t>
            </a:r>
            <a:endParaRPr lang="en-US" dirty="0"/>
          </a:p>
        </p:txBody>
      </p:sp>
      <p:sp>
        <p:nvSpPr>
          <p:cNvPr id="4" name="Slide Number Placeholder 3"/>
          <p:cNvSpPr>
            <a:spLocks noGrp="1"/>
          </p:cNvSpPr>
          <p:nvPr>
            <p:ph type="sldNum" sz="quarter" idx="10"/>
          </p:nvPr>
        </p:nvSpPr>
        <p:spPr/>
        <p:txBody>
          <a:bodyPr/>
          <a:lstStyle/>
          <a:p>
            <a:fld id="{B07C1089-EA67-4D5F-9DDA-BDBB90930DA0}" type="slidenum">
              <a:rPr lang="en-US" smtClean="0"/>
              <a:t>7</a:t>
            </a:fld>
            <a:endParaRPr lang="en-US"/>
          </a:p>
        </p:txBody>
      </p:sp>
    </p:spTree>
    <p:extLst>
      <p:ext uri="{BB962C8B-B14F-4D97-AF65-F5344CB8AC3E}">
        <p14:creationId xmlns:p14="http://schemas.microsoft.com/office/powerpoint/2010/main" val="3123460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are wondering how</a:t>
            </a:r>
            <a:r>
              <a:rPr lang="en-US" baseline="0" dirty="0" smtClean="0"/>
              <a:t> to proceed and how do you learn about accessibility and the skills needed to create accessible learning experiences, fear not, you have plenty of resources.  Besides the colleagues you work with who are already accessibility </a:t>
            </a:r>
            <a:r>
              <a:rPr lang="en-US" baseline="0" dirty="0" err="1" smtClean="0"/>
              <a:t>rockstars</a:t>
            </a:r>
            <a:r>
              <a:rPr lang="en-US" baseline="0" dirty="0" smtClean="0"/>
              <a:t>, let me show you to the Innovation Café where you can find information on our plan, training materials and new training offerings, the policy, and even who your accessibility committee member is. </a:t>
            </a:r>
            <a:endParaRPr lang="en-US" dirty="0"/>
          </a:p>
        </p:txBody>
      </p:sp>
      <p:sp>
        <p:nvSpPr>
          <p:cNvPr id="4" name="Slide Number Placeholder 3"/>
          <p:cNvSpPr>
            <a:spLocks noGrp="1"/>
          </p:cNvSpPr>
          <p:nvPr>
            <p:ph type="sldNum" sz="quarter" idx="10"/>
          </p:nvPr>
        </p:nvSpPr>
        <p:spPr/>
        <p:txBody>
          <a:bodyPr/>
          <a:lstStyle/>
          <a:p>
            <a:fld id="{B07C1089-EA67-4D5F-9DDA-BDBB90930DA0}" type="slidenum">
              <a:rPr lang="en-US" smtClean="0"/>
              <a:t>8</a:t>
            </a:fld>
            <a:endParaRPr lang="en-US"/>
          </a:p>
        </p:txBody>
      </p:sp>
    </p:spTree>
    <p:extLst>
      <p:ext uri="{BB962C8B-B14F-4D97-AF65-F5344CB8AC3E}">
        <p14:creationId xmlns:p14="http://schemas.microsoft.com/office/powerpoint/2010/main" val="35976274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7C1089-EA67-4D5F-9DDA-BDBB90930DA0}" type="slidenum">
              <a:rPr lang="en-US" smtClean="0"/>
              <a:t>9</a:t>
            </a:fld>
            <a:endParaRPr lang="en-US"/>
          </a:p>
        </p:txBody>
      </p:sp>
    </p:spTree>
    <p:extLst>
      <p:ext uri="{BB962C8B-B14F-4D97-AF65-F5344CB8AC3E}">
        <p14:creationId xmlns:p14="http://schemas.microsoft.com/office/powerpoint/2010/main" val="40874388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b="1"/>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3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5DDE8DF-EC85-461C-B606-655AD0045FD3}"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F5970D-8E09-4091-B1DE-76257E5F5308}" type="slidenum">
              <a:rPr lang="en-US" smtClean="0"/>
              <a:t>‹#›</a:t>
            </a:fld>
            <a:endParaRPr lang="en-US"/>
          </a:p>
        </p:txBody>
      </p:sp>
      <p:pic>
        <p:nvPicPr>
          <p:cNvPr id="8" name="Picture 7" descr="wsu tech logo" title="wsu tech logo"/>
          <p:cNvPicPr>
            <a:picLocks noChangeAspect="1"/>
          </p:cNvPicPr>
          <p:nvPr userDrawn="1"/>
        </p:nvPicPr>
        <p:blipFill>
          <a:blip r:embed="rId2"/>
          <a:srcRect/>
          <a:stretch>
            <a:fillRect/>
          </a:stretch>
        </p:blipFill>
        <p:spPr>
          <a:xfrm>
            <a:off x="8610600" y="4871403"/>
            <a:ext cx="2743200" cy="1165860"/>
          </a:xfrm>
          <a:prstGeom prst="rect">
            <a:avLst/>
          </a:prstGeom>
          <a:noFill/>
          <a:ln>
            <a:noFill/>
            <a:prstDash/>
          </a:ln>
        </p:spPr>
      </p:pic>
    </p:spTree>
    <p:extLst>
      <p:ext uri="{BB962C8B-B14F-4D97-AF65-F5344CB8AC3E}">
        <p14:creationId xmlns:p14="http://schemas.microsoft.com/office/powerpoint/2010/main" val="1337487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DDE8DF-EC85-461C-B606-655AD0045FD3}" type="datetimeFigureOut">
              <a:rPr lang="en-US" smtClean="0"/>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F5970D-8E09-4091-B1DE-76257E5F5308}" type="slidenum">
              <a:rPr lang="en-US" smtClean="0"/>
              <a:t>‹#›</a:t>
            </a:fld>
            <a:endParaRPr lang="en-US"/>
          </a:p>
        </p:txBody>
      </p:sp>
    </p:spTree>
    <p:extLst>
      <p:ext uri="{BB962C8B-B14F-4D97-AF65-F5344CB8AC3E}">
        <p14:creationId xmlns:p14="http://schemas.microsoft.com/office/powerpoint/2010/main" val="1947755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DDE8DF-EC85-461C-B606-655AD0045FD3}"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F5970D-8E09-4091-B1DE-76257E5F5308}" type="slidenum">
              <a:rPr lang="en-US" smtClean="0"/>
              <a:t>‹#›</a:t>
            </a:fld>
            <a:endParaRPr lang="en-US"/>
          </a:p>
        </p:txBody>
      </p:sp>
    </p:spTree>
    <p:extLst>
      <p:ext uri="{BB962C8B-B14F-4D97-AF65-F5344CB8AC3E}">
        <p14:creationId xmlns:p14="http://schemas.microsoft.com/office/powerpoint/2010/main" val="14688251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DDE8DF-EC85-461C-B606-655AD0045FD3}"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F5970D-8E09-4091-B1DE-76257E5F5308}" type="slidenum">
              <a:rPr lang="en-US" smtClean="0"/>
              <a:t>‹#›</a:t>
            </a:fld>
            <a:endParaRPr lang="en-US"/>
          </a:p>
        </p:txBody>
      </p:sp>
    </p:spTree>
    <p:extLst>
      <p:ext uri="{BB962C8B-B14F-4D97-AF65-F5344CB8AC3E}">
        <p14:creationId xmlns:p14="http://schemas.microsoft.com/office/powerpoint/2010/main" val="1390407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None/>
              <a:defRPr sz="36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DDE8DF-EC85-461C-B606-655AD0045FD3}"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F5970D-8E09-4091-B1DE-76257E5F5308}" type="slidenum">
              <a:rPr lang="en-US" smtClean="0"/>
              <a:t>‹#›</a:t>
            </a:fld>
            <a:endParaRPr lang="en-US"/>
          </a:p>
        </p:txBody>
      </p:sp>
    </p:spTree>
    <p:extLst>
      <p:ext uri="{BB962C8B-B14F-4D97-AF65-F5344CB8AC3E}">
        <p14:creationId xmlns:p14="http://schemas.microsoft.com/office/powerpoint/2010/main" val="3461822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End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endParaRPr lang="en-US" dirty="0"/>
          </a:p>
        </p:txBody>
      </p:sp>
      <p:sp>
        <p:nvSpPr>
          <p:cNvPr id="3" name="Content Placeholder 2"/>
          <p:cNvSpPr>
            <a:spLocks noGrp="1"/>
          </p:cNvSpPr>
          <p:nvPr>
            <p:ph idx="1"/>
          </p:nvPr>
        </p:nvSpPr>
        <p:spPr>
          <a:xfrm>
            <a:off x="887627" y="1879071"/>
            <a:ext cx="10515600" cy="4351338"/>
          </a:xfrm>
        </p:spPr>
        <p:txBody>
          <a:bodyPr/>
          <a:lstStyle>
            <a:lvl1pPr marL="0" indent="0">
              <a:buNone/>
              <a:defRPr sz="36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DDE8DF-EC85-461C-B606-655AD0045FD3}"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F5970D-8E09-4091-B1DE-76257E5F5308}" type="slidenum">
              <a:rPr lang="en-US" smtClean="0"/>
              <a:t>‹#›</a:t>
            </a:fld>
            <a:endParaRPr lang="en-US"/>
          </a:p>
        </p:txBody>
      </p:sp>
      <p:pic>
        <p:nvPicPr>
          <p:cNvPr id="7" name="Picture 6" descr="wsu tech logo" title="wsu tech logo"/>
          <p:cNvPicPr>
            <a:picLocks noChangeAspect="1"/>
          </p:cNvPicPr>
          <p:nvPr userDrawn="1"/>
        </p:nvPicPr>
        <p:blipFill>
          <a:blip r:embed="rId2"/>
          <a:srcRect/>
          <a:stretch>
            <a:fillRect/>
          </a:stretch>
        </p:blipFill>
        <p:spPr>
          <a:xfrm>
            <a:off x="6787978" y="4880407"/>
            <a:ext cx="3103014" cy="1318781"/>
          </a:xfrm>
          <a:prstGeom prst="rect">
            <a:avLst/>
          </a:prstGeom>
          <a:noFill/>
          <a:ln>
            <a:noFill/>
            <a:prstDash/>
          </a:ln>
        </p:spPr>
      </p:pic>
    </p:spTree>
    <p:extLst>
      <p:ext uri="{BB962C8B-B14F-4D97-AF65-F5344CB8AC3E}">
        <p14:creationId xmlns:p14="http://schemas.microsoft.com/office/powerpoint/2010/main" val="2003377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lgn="ctr">
              <a:defRPr sz="6000" b="1"/>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normAutofit/>
          </a:bodyPr>
          <a:lstStyle>
            <a:lvl1pPr marL="0" indent="0" algn="ctr">
              <a:buNone/>
              <a:defRPr sz="3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DDE8DF-EC85-461C-B606-655AD0045FD3}"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F5970D-8E09-4091-B1DE-76257E5F5308}" type="slidenum">
              <a:rPr lang="en-US" smtClean="0"/>
              <a:t>‹#›</a:t>
            </a:fld>
            <a:endParaRPr lang="en-US"/>
          </a:p>
        </p:txBody>
      </p:sp>
    </p:spTree>
    <p:extLst>
      <p:ext uri="{BB962C8B-B14F-4D97-AF65-F5344CB8AC3E}">
        <p14:creationId xmlns:p14="http://schemas.microsoft.com/office/powerpoint/2010/main" val="4256976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marL="0" indent="0">
              <a:buNone/>
              <a:defRPr sz="32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marL="0" indent="0">
              <a:buNone/>
              <a:defRPr sz="32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DDE8DF-EC85-461C-B606-655AD0045FD3}" type="datetimeFigureOut">
              <a:rPr lang="en-US" smtClean="0"/>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F5970D-8E09-4091-B1DE-76257E5F5308}" type="slidenum">
              <a:rPr lang="en-US" smtClean="0"/>
              <a:t>‹#›</a:t>
            </a:fld>
            <a:endParaRPr lang="en-US"/>
          </a:p>
        </p:txBody>
      </p:sp>
    </p:spTree>
    <p:extLst>
      <p:ext uri="{BB962C8B-B14F-4D97-AF65-F5344CB8AC3E}">
        <p14:creationId xmlns:p14="http://schemas.microsoft.com/office/powerpoint/2010/main" val="4281290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5DDE8DF-EC85-461C-B606-655AD0045FD3}" type="datetimeFigureOut">
              <a:rPr lang="en-US" smtClean="0"/>
              <a:t>7/21/2020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F5970D-8E09-4091-B1DE-76257E5F5308}" type="slidenum">
              <a:rPr lang="en-US" smtClean="0"/>
              <a:t>‹#›</a:t>
            </a:fld>
            <a:endParaRPr lang="en-US"/>
          </a:p>
        </p:txBody>
      </p:sp>
    </p:spTree>
    <p:extLst>
      <p:ext uri="{BB962C8B-B14F-4D97-AF65-F5344CB8AC3E}">
        <p14:creationId xmlns:p14="http://schemas.microsoft.com/office/powerpoint/2010/main" val="3905055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5DDE8DF-EC85-461C-B606-655AD0045FD3}" type="datetimeFigureOut">
              <a:rPr lang="en-US" smtClean="0"/>
              <a:t>7/21/2020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F5970D-8E09-4091-B1DE-76257E5F5308}" type="slidenum">
              <a:rPr lang="en-US" smtClean="0"/>
              <a:t>‹#›</a:t>
            </a:fld>
            <a:endParaRPr lang="en-US"/>
          </a:p>
        </p:txBody>
      </p:sp>
    </p:spTree>
    <p:extLst>
      <p:ext uri="{BB962C8B-B14F-4D97-AF65-F5344CB8AC3E}">
        <p14:creationId xmlns:p14="http://schemas.microsoft.com/office/powerpoint/2010/main" val="887554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DDE8DF-EC85-461C-B606-655AD0045FD3}" type="datetimeFigureOut">
              <a:rPr lang="en-US" smtClean="0"/>
              <a:t>7/21/2020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F5970D-8E09-4091-B1DE-76257E5F5308}" type="slidenum">
              <a:rPr lang="en-US" smtClean="0"/>
              <a:t>‹#›</a:t>
            </a:fld>
            <a:endParaRPr lang="en-US"/>
          </a:p>
        </p:txBody>
      </p:sp>
    </p:spTree>
    <p:extLst>
      <p:ext uri="{BB962C8B-B14F-4D97-AF65-F5344CB8AC3E}">
        <p14:creationId xmlns:p14="http://schemas.microsoft.com/office/powerpoint/2010/main" val="4172805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DDE8DF-EC85-461C-B606-655AD0045FD3}" type="datetimeFigureOut">
              <a:rPr lang="en-US" smtClean="0"/>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F5970D-8E09-4091-B1DE-76257E5F5308}" type="slidenum">
              <a:rPr lang="en-US" smtClean="0"/>
              <a:t>‹#›</a:t>
            </a:fld>
            <a:endParaRPr lang="en-US"/>
          </a:p>
        </p:txBody>
      </p:sp>
    </p:spTree>
    <p:extLst>
      <p:ext uri="{BB962C8B-B14F-4D97-AF65-F5344CB8AC3E}">
        <p14:creationId xmlns:p14="http://schemas.microsoft.com/office/powerpoint/2010/main" val="4086961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gs>
            <a:gs pos="33000">
              <a:schemeClr val="bg1"/>
            </a:gs>
            <a:gs pos="83000">
              <a:schemeClr val="bg1"/>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76528" y="1847850"/>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DDE8DF-EC85-461C-B606-655AD0045FD3}" type="datetimeFigureOut">
              <a:rPr lang="en-US" smtClean="0"/>
              <a:t>7/21/2020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F5970D-8E09-4091-B1DE-76257E5F5308}" type="slidenum">
              <a:rPr lang="en-US" smtClean="0"/>
              <a:t>‹#›</a:t>
            </a:fld>
            <a:endParaRPr lang="en-US"/>
          </a:p>
        </p:txBody>
      </p:sp>
    </p:spTree>
    <p:extLst>
      <p:ext uri="{BB962C8B-B14F-4D97-AF65-F5344CB8AC3E}">
        <p14:creationId xmlns:p14="http://schemas.microsoft.com/office/powerpoint/2010/main" val="3044784597"/>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705"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Accessibility 101</a:t>
            </a:r>
            <a:endParaRPr lang="en-US" dirty="0"/>
          </a:p>
        </p:txBody>
      </p:sp>
      <p:sp>
        <p:nvSpPr>
          <p:cNvPr id="3" name="Subtitle 2"/>
          <p:cNvSpPr>
            <a:spLocks noGrp="1"/>
          </p:cNvSpPr>
          <p:nvPr>
            <p:ph type="subTitle" idx="1"/>
          </p:nvPr>
        </p:nvSpPr>
        <p:spPr/>
        <p:txBody>
          <a:bodyPr anchor="ctr"/>
          <a:lstStyle/>
          <a:p>
            <a:r>
              <a:rPr lang="en-US" dirty="0" smtClean="0"/>
              <a:t>Basics and Resources</a:t>
            </a:r>
            <a:endParaRPr lang="en-US" dirty="0"/>
          </a:p>
          <a:p>
            <a:r>
              <a:rPr lang="en-US" dirty="0"/>
              <a:t> </a:t>
            </a:r>
          </a:p>
        </p:txBody>
      </p:sp>
    </p:spTree>
    <p:extLst>
      <p:ext uri="{BB962C8B-B14F-4D97-AF65-F5344CB8AC3E}">
        <p14:creationId xmlns:p14="http://schemas.microsoft.com/office/powerpoint/2010/main" val="1233432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Accessibility (noun)</a:t>
            </a:r>
            <a:endParaRPr lang="en-US" dirty="0"/>
          </a:p>
        </p:txBody>
      </p:sp>
      <p:sp>
        <p:nvSpPr>
          <p:cNvPr id="3" name="Content Placeholder 2"/>
          <p:cNvSpPr>
            <a:spLocks noGrp="1"/>
          </p:cNvSpPr>
          <p:nvPr>
            <p:ph idx="1"/>
          </p:nvPr>
        </p:nvSpPr>
        <p:spPr/>
        <p:txBody>
          <a:bodyPr/>
          <a:lstStyle/>
          <a:p>
            <a:pPr marL="571500" indent="-571500">
              <a:spcAft>
                <a:spcPts val="1200"/>
              </a:spcAft>
              <a:buFont typeface="Arial" panose="020B0604020202020204" pitchFamily="34" charset="0"/>
              <a:buChar char="•"/>
            </a:pPr>
            <a:r>
              <a:rPr lang="en-US" dirty="0"/>
              <a:t>the quality of being easy to obtain or </a:t>
            </a:r>
            <a:r>
              <a:rPr lang="en-US" dirty="0" smtClean="0"/>
              <a:t>use</a:t>
            </a:r>
          </a:p>
          <a:p>
            <a:pPr marL="571500" indent="-571500">
              <a:spcAft>
                <a:spcPts val="1200"/>
              </a:spcAft>
              <a:buFont typeface="Arial" panose="020B0604020202020204" pitchFamily="34" charset="0"/>
              <a:buChar char="•"/>
            </a:pPr>
            <a:r>
              <a:rPr lang="en-US" dirty="0"/>
              <a:t>the quality of being easily understood or </a:t>
            </a:r>
            <a:r>
              <a:rPr lang="en-US" dirty="0" smtClean="0"/>
              <a:t>appreciated</a:t>
            </a:r>
          </a:p>
          <a:p>
            <a:pPr marL="571500" indent="-571500">
              <a:spcAft>
                <a:spcPts val="1200"/>
              </a:spcAft>
              <a:buFont typeface="Arial" panose="020B0604020202020204" pitchFamily="34" charset="0"/>
              <a:buChar char="•"/>
            </a:pPr>
            <a:r>
              <a:rPr lang="en-US" dirty="0"/>
              <a:t>the quality of being easily reached, entered, or used by people who have a disability</a:t>
            </a:r>
          </a:p>
        </p:txBody>
      </p:sp>
    </p:spTree>
    <p:extLst>
      <p:ext uri="{BB962C8B-B14F-4D97-AF65-F5344CB8AC3E}">
        <p14:creationId xmlns:p14="http://schemas.microsoft.com/office/powerpoint/2010/main" val="38591820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Our Definition of </a:t>
            </a:r>
            <a:r>
              <a:rPr lang="en-US" dirty="0" smtClean="0"/>
              <a:t>Disability?</a:t>
            </a:r>
            <a:endParaRPr lang="en-US" dirty="0"/>
          </a:p>
        </p:txBody>
      </p:sp>
      <p:sp>
        <p:nvSpPr>
          <p:cNvPr id="3" name="Content Placeholder 2"/>
          <p:cNvSpPr>
            <a:spLocks noGrp="1"/>
          </p:cNvSpPr>
          <p:nvPr>
            <p:ph idx="1"/>
          </p:nvPr>
        </p:nvSpPr>
        <p:spPr>
          <a:xfrm>
            <a:off x="838200" y="1690688"/>
            <a:ext cx="10515600" cy="4351338"/>
          </a:xfrm>
        </p:spPr>
        <p:txBody>
          <a:bodyPr anchor="ctr">
            <a:normAutofit/>
          </a:bodyPr>
          <a:lstStyle/>
          <a:p>
            <a:pPr marL="571500" indent="-571500">
              <a:spcAft>
                <a:spcPts val="1800"/>
              </a:spcAft>
              <a:buFont typeface="Arial" panose="020B0604020202020204" pitchFamily="34" charset="0"/>
              <a:buChar char="•"/>
            </a:pPr>
            <a:r>
              <a:rPr lang="en-US" sz="4000" dirty="0" smtClean="0"/>
              <a:t>“A </a:t>
            </a:r>
            <a:r>
              <a:rPr lang="en-US" sz="4000" dirty="0"/>
              <a:t>physical or mental impairment that substantially limits one or more major life activities</a:t>
            </a:r>
            <a:r>
              <a:rPr lang="en-US" sz="4000" dirty="0" smtClean="0"/>
              <a:t>.”</a:t>
            </a:r>
          </a:p>
          <a:p>
            <a:pPr marL="571500" indent="-571500">
              <a:spcAft>
                <a:spcPts val="1800"/>
              </a:spcAft>
              <a:buFont typeface="Arial" panose="020B0604020202020204" pitchFamily="34" charset="0"/>
              <a:buChar char="•"/>
            </a:pPr>
            <a:r>
              <a:rPr lang="en-US" sz="4000" dirty="0" smtClean="0"/>
              <a:t>Not all disabilities are visible, not all are self-disclosed.</a:t>
            </a:r>
            <a:endParaRPr lang="en-US" sz="4000" dirty="0"/>
          </a:p>
        </p:txBody>
      </p:sp>
    </p:spTree>
    <p:extLst>
      <p:ext uri="{BB962C8B-B14F-4D97-AF65-F5344CB8AC3E}">
        <p14:creationId xmlns:p14="http://schemas.microsoft.com/office/powerpoint/2010/main" val="2964131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Our Definition of Accessibility?</a:t>
            </a:r>
          </a:p>
        </p:txBody>
      </p:sp>
      <p:sp>
        <p:nvSpPr>
          <p:cNvPr id="3" name="Content Placeholder 2"/>
          <p:cNvSpPr>
            <a:spLocks noGrp="1"/>
          </p:cNvSpPr>
          <p:nvPr>
            <p:ph idx="1"/>
          </p:nvPr>
        </p:nvSpPr>
        <p:spPr/>
        <p:txBody>
          <a:bodyPr>
            <a:normAutofit/>
          </a:bodyPr>
          <a:lstStyle/>
          <a:p>
            <a:r>
              <a:rPr lang="en-US" dirty="0"/>
              <a:t>Individuals with disabilities </a:t>
            </a:r>
            <a:r>
              <a:rPr lang="en-US" dirty="0" smtClean="0"/>
              <a:t>are able to:</a:t>
            </a:r>
          </a:p>
          <a:p>
            <a:pPr marL="571500" indent="-571500">
              <a:buFont typeface="Arial" panose="020B0604020202020204" pitchFamily="34" charset="0"/>
              <a:buChar char="•"/>
            </a:pPr>
            <a:r>
              <a:rPr lang="en-US" dirty="0" smtClean="0"/>
              <a:t>independently </a:t>
            </a:r>
            <a:r>
              <a:rPr lang="en-US" dirty="0"/>
              <a:t>acquire the same </a:t>
            </a:r>
            <a:r>
              <a:rPr lang="en-US" dirty="0" smtClean="0"/>
              <a:t>information, </a:t>
            </a:r>
          </a:p>
          <a:p>
            <a:pPr marL="571500" indent="-571500">
              <a:buFont typeface="Arial" panose="020B0604020202020204" pitchFamily="34" charset="0"/>
              <a:buChar char="•"/>
            </a:pPr>
            <a:r>
              <a:rPr lang="en-US" dirty="0" smtClean="0"/>
              <a:t>engage </a:t>
            </a:r>
            <a:r>
              <a:rPr lang="en-US" dirty="0"/>
              <a:t>in the same interactions, </a:t>
            </a:r>
            <a:endParaRPr lang="en-US" dirty="0" smtClean="0"/>
          </a:p>
          <a:p>
            <a:pPr marL="571500" indent="-571500">
              <a:buFont typeface="Arial" panose="020B0604020202020204" pitchFamily="34" charset="0"/>
              <a:buChar char="•"/>
            </a:pPr>
            <a:r>
              <a:rPr lang="en-US" dirty="0" smtClean="0"/>
              <a:t>and </a:t>
            </a:r>
            <a:r>
              <a:rPr lang="en-US" dirty="0"/>
              <a:t>enjoy the same services </a:t>
            </a:r>
            <a:endParaRPr lang="en-US" dirty="0" smtClean="0"/>
          </a:p>
          <a:p>
            <a:pPr marL="571500" indent="-571500">
              <a:buFont typeface="Arial" panose="020B0604020202020204" pitchFamily="34" charset="0"/>
              <a:buChar char="•"/>
            </a:pPr>
            <a:r>
              <a:rPr lang="en-US" dirty="0" smtClean="0"/>
              <a:t>within </a:t>
            </a:r>
            <a:r>
              <a:rPr lang="en-US" dirty="0"/>
              <a:t>the </a:t>
            </a:r>
            <a:r>
              <a:rPr lang="en-US" dirty="0" smtClean="0"/>
              <a:t>same timeframe </a:t>
            </a:r>
            <a:r>
              <a:rPr lang="en-US" dirty="0"/>
              <a:t>as a person without a </a:t>
            </a:r>
            <a:r>
              <a:rPr lang="en-US" dirty="0" smtClean="0"/>
              <a:t>disability </a:t>
            </a:r>
          </a:p>
          <a:p>
            <a:pPr marL="571500" indent="-571500">
              <a:buFont typeface="Arial" panose="020B0604020202020204" pitchFamily="34" charset="0"/>
              <a:buChar char="•"/>
            </a:pPr>
            <a:r>
              <a:rPr lang="en-US" dirty="0" smtClean="0"/>
              <a:t>with </a:t>
            </a:r>
            <a:r>
              <a:rPr lang="en-US" dirty="0"/>
              <a:t>substantially equivalent ease of use.</a:t>
            </a:r>
            <a:endParaRPr lang="en-US" dirty="0"/>
          </a:p>
        </p:txBody>
      </p:sp>
    </p:spTree>
    <p:extLst>
      <p:ext uri="{BB962C8B-B14F-4D97-AF65-F5344CB8AC3E}">
        <p14:creationId xmlns:p14="http://schemas.microsoft.com/office/powerpoint/2010/main" val="44379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Why Accessibility?</a:t>
            </a:r>
            <a:endParaRPr lang="en-US" sz="4800" dirty="0"/>
          </a:p>
        </p:txBody>
      </p:sp>
      <p:sp>
        <p:nvSpPr>
          <p:cNvPr id="3" name="Content Placeholder 2"/>
          <p:cNvSpPr>
            <a:spLocks noGrp="1"/>
          </p:cNvSpPr>
          <p:nvPr>
            <p:ph idx="1"/>
          </p:nvPr>
        </p:nvSpPr>
        <p:spPr/>
        <p:txBody>
          <a:bodyPr anchor="t">
            <a:normAutofit/>
          </a:bodyPr>
          <a:lstStyle/>
          <a:p>
            <a:pPr marL="571500" indent="-571500">
              <a:spcAft>
                <a:spcPts val="1800"/>
              </a:spcAft>
              <a:buFont typeface="Arial" panose="020B0604020202020204" pitchFamily="34" charset="0"/>
              <a:buChar char="•"/>
            </a:pPr>
            <a:r>
              <a:rPr lang="en-US" sz="4400" dirty="0" smtClean="0"/>
              <a:t>It benefits all learners (like the curb cut or closed captions).</a:t>
            </a:r>
          </a:p>
          <a:p>
            <a:pPr marL="571500" indent="-571500">
              <a:spcAft>
                <a:spcPts val="1800"/>
              </a:spcAft>
              <a:buFont typeface="Arial" panose="020B0604020202020204" pitchFamily="34" charset="0"/>
              <a:buChar char="•"/>
            </a:pPr>
            <a:r>
              <a:rPr lang="en-US" sz="4400" dirty="0" smtClean="0"/>
              <a:t>It’s the law</a:t>
            </a:r>
            <a:r>
              <a:rPr lang="en-US" sz="4400" dirty="0" smtClean="0"/>
              <a:t>.</a:t>
            </a:r>
          </a:p>
          <a:p>
            <a:pPr marL="1257300" lvl="1" indent="-571500">
              <a:spcAft>
                <a:spcPts val="1800"/>
              </a:spcAft>
            </a:pPr>
            <a:r>
              <a:rPr lang="en-US" sz="3200" dirty="0" smtClean="0"/>
              <a:t>Sections 504 &amp; 508 of Rehabilitation Act</a:t>
            </a:r>
          </a:p>
          <a:p>
            <a:pPr marL="1257300" lvl="1" indent="-571500">
              <a:spcAft>
                <a:spcPts val="1800"/>
              </a:spcAft>
            </a:pPr>
            <a:r>
              <a:rPr lang="en-US" sz="3200" dirty="0" smtClean="0"/>
              <a:t>American’s with Disabilities Act </a:t>
            </a:r>
            <a:endParaRPr lang="en-US" sz="3200" dirty="0" smtClean="0"/>
          </a:p>
        </p:txBody>
      </p:sp>
    </p:spTree>
    <p:extLst>
      <p:ext uri="{BB962C8B-B14F-4D97-AF65-F5344CB8AC3E}">
        <p14:creationId xmlns:p14="http://schemas.microsoft.com/office/powerpoint/2010/main" val="3488720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This Applies to Courses</a:t>
            </a:r>
            <a:endParaRPr lang="en-US" dirty="0"/>
          </a:p>
        </p:txBody>
      </p:sp>
      <p:sp>
        <p:nvSpPr>
          <p:cNvPr id="3" name="Content Placeholder 2"/>
          <p:cNvSpPr>
            <a:spLocks noGrp="1"/>
          </p:cNvSpPr>
          <p:nvPr>
            <p:ph idx="1"/>
          </p:nvPr>
        </p:nvSpPr>
        <p:spPr>
          <a:xfrm>
            <a:off x="838200" y="2095823"/>
            <a:ext cx="10515600" cy="3483567"/>
          </a:xfrm>
        </p:spPr>
        <p:txBody>
          <a:bodyPr anchor="t"/>
          <a:lstStyle/>
          <a:p>
            <a:pPr marL="571500" indent="-571500">
              <a:spcAft>
                <a:spcPts val="1800"/>
              </a:spcAft>
              <a:buFont typeface="Arial" panose="020B0604020202020204" pitchFamily="34" charset="0"/>
              <a:buChar char="•"/>
            </a:pPr>
            <a:r>
              <a:rPr lang="en-US" dirty="0" smtClean="0"/>
              <a:t>Materials, documents, media and software/hardware used for instruction.</a:t>
            </a:r>
          </a:p>
          <a:p>
            <a:pPr marL="571500" indent="-571500">
              <a:spcAft>
                <a:spcPts val="1800"/>
              </a:spcAft>
              <a:buFont typeface="Arial" panose="020B0604020202020204" pitchFamily="34" charset="0"/>
              <a:buChar char="•"/>
            </a:pPr>
            <a:r>
              <a:rPr lang="en-US" dirty="0" smtClean="0"/>
              <a:t>Training is given and compliance assessed based on our three-year plan.</a:t>
            </a:r>
            <a:endParaRPr lang="en-US" dirty="0"/>
          </a:p>
        </p:txBody>
      </p:sp>
    </p:spTree>
    <p:extLst>
      <p:ext uri="{BB962C8B-B14F-4D97-AF65-F5344CB8AC3E}">
        <p14:creationId xmlns:p14="http://schemas.microsoft.com/office/powerpoint/2010/main" val="143735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Accessibility Versus Accommodation</a:t>
            </a:r>
            <a:endParaRPr lang="en-US" dirty="0"/>
          </a:p>
        </p:txBody>
      </p:sp>
      <p:sp>
        <p:nvSpPr>
          <p:cNvPr id="4" name="Text Placeholder 3"/>
          <p:cNvSpPr>
            <a:spLocks noGrp="1"/>
          </p:cNvSpPr>
          <p:nvPr>
            <p:ph type="body" idx="1"/>
          </p:nvPr>
        </p:nvSpPr>
        <p:spPr>
          <a:ln w="63500">
            <a:solidFill>
              <a:schemeClr val="tx1"/>
            </a:solidFill>
          </a:ln>
        </p:spPr>
        <p:txBody>
          <a:bodyPr anchor="ctr">
            <a:normAutofit/>
          </a:bodyPr>
          <a:lstStyle/>
          <a:p>
            <a:pPr algn="ctr">
              <a:spcAft>
                <a:spcPts val="600"/>
              </a:spcAft>
            </a:pPr>
            <a:r>
              <a:rPr lang="en-US" sz="4000" dirty="0" smtClean="0"/>
              <a:t>Accessibility</a:t>
            </a:r>
            <a:endParaRPr lang="en-US" sz="4000" dirty="0"/>
          </a:p>
        </p:txBody>
      </p:sp>
      <p:sp>
        <p:nvSpPr>
          <p:cNvPr id="5" name="Content Placeholder 4"/>
          <p:cNvSpPr>
            <a:spLocks noGrp="1"/>
          </p:cNvSpPr>
          <p:nvPr>
            <p:ph sz="half" idx="2"/>
          </p:nvPr>
        </p:nvSpPr>
        <p:spPr>
          <a:ln w="63500">
            <a:solidFill>
              <a:schemeClr val="tx1"/>
            </a:solidFill>
          </a:ln>
        </p:spPr>
        <p:txBody>
          <a:bodyPr anchor="ctr"/>
          <a:lstStyle/>
          <a:p>
            <a:pPr marL="457200" indent="-457200">
              <a:spcAft>
                <a:spcPts val="1200"/>
              </a:spcAft>
              <a:buFont typeface="Arial" panose="020B0604020202020204" pitchFamily="34" charset="0"/>
              <a:buChar char="•"/>
            </a:pPr>
            <a:r>
              <a:rPr lang="en-US" sz="3600" dirty="0" smtClean="0"/>
              <a:t>Proactive</a:t>
            </a:r>
          </a:p>
          <a:p>
            <a:pPr marL="457200" indent="-457200">
              <a:spcAft>
                <a:spcPts val="1200"/>
              </a:spcAft>
              <a:buFont typeface="Arial" panose="020B0604020202020204" pitchFamily="34" charset="0"/>
              <a:buChar char="•"/>
            </a:pPr>
            <a:r>
              <a:rPr lang="en-US" sz="3600" dirty="0" smtClean="0"/>
              <a:t>Helps us comply with Section 508 of the Federal Rehabilitation Act of 1976</a:t>
            </a:r>
          </a:p>
        </p:txBody>
      </p:sp>
      <p:sp>
        <p:nvSpPr>
          <p:cNvPr id="6" name="Text Placeholder 5"/>
          <p:cNvSpPr>
            <a:spLocks noGrp="1"/>
          </p:cNvSpPr>
          <p:nvPr>
            <p:ph type="body" sz="quarter" idx="3"/>
          </p:nvPr>
        </p:nvSpPr>
        <p:spPr>
          <a:ln w="63500">
            <a:solidFill>
              <a:schemeClr val="tx1"/>
            </a:solidFill>
          </a:ln>
        </p:spPr>
        <p:txBody>
          <a:bodyPr anchor="ctr">
            <a:normAutofit/>
          </a:bodyPr>
          <a:lstStyle/>
          <a:p>
            <a:pPr algn="ctr"/>
            <a:r>
              <a:rPr lang="en-US" sz="4000" dirty="0" smtClean="0"/>
              <a:t>Accommodation</a:t>
            </a:r>
            <a:endParaRPr lang="en-US" sz="4000" dirty="0"/>
          </a:p>
        </p:txBody>
      </p:sp>
      <p:sp>
        <p:nvSpPr>
          <p:cNvPr id="7" name="Content Placeholder 6"/>
          <p:cNvSpPr>
            <a:spLocks noGrp="1"/>
          </p:cNvSpPr>
          <p:nvPr>
            <p:ph sz="quarter" idx="4"/>
          </p:nvPr>
        </p:nvSpPr>
        <p:spPr>
          <a:ln w="63500">
            <a:solidFill>
              <a:schemeClr val="tx1"/>
            </a:solidFill>
          </a:ln>
        </p:spPr>
        <p:txBody>
          <a:bodyPr anchor="ctr"/>
          <a:lstStyle/>
          <a:p>
            <a:pPr marL="457200" indent="-457200">
              <a:spcAft>
                <a:spcPts val="1200"/>
              </a:spcAft>
              <a:buFont typeface="Arial" panose="020B0604020202020204" pitchFamily="34" charset="0"/>
              <a:buChar char="•"/>
            </a:pPr>
            <a:r>
              <a:rPr lang="en-US" sz="3600" dirty="0" smtClean="0"/>
              <a:t>Reactive</a:t>
            </a:r>
          </a:p>
          <a:p>
            <a:pPr marL="457200" indent="-457200">
              <a:spcAft>
                <a:spcPts val="1200"/>
              </a:spcAft>
              <a:buFont typeface="Arial" panose="020B0604020202020204" pitchFamily="34" charset="0"/>
              <a:buChar char="•"/>
            </a:pPr>
            <a:r>
              <a:rPr lang="en-US" sz="3600" dirty="0"/>
              <a:t>Helps us comply with Section </a:t>
            </a:r>
            <a:r>
              <a:rPr lang="en-US" sz="3600" dirty="0" smtClean="0"/>
              <a:t>504 </a:t>
            </a:r>
            <a:r>
              <a:rPr lang="en-US" sz="3600" dirty="0"/>
              <a:t>of the Federal Rehabilitation Act of 1976</a:t>
            </a:r>
          </a:p>
        </p:txBody>
      </p:sp>
    </p:spTree>
    <p:extLst>
      <p:ext uri="{BB962C8B-B14F-4D97-AF65-F5344CB8AC3E}">
        <p14:creationId xmlns:p14="http://schemas.microsoft.com/office/powerpoint/2010/main" val="32963025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Help is at Hand!</a:t>
            </a:r>
            <a:endParaRPr lang="en-US" dirty="0"/>
          </a:p>
        </p:txBody>
      </p:sp>
      <p:sp>
        <p:nvSpPr>
          <p:cNvPr id="8" name="Content Placeholder 7"/>
          <p:cNvSpPr>
            <a:spLocks noGrp="1"/>
          </p:cNvSpPr>
          <p:nvPr>
            <p:ph idx="1"/>
          </p:nvPr>
        </p:nvSpPr>
        <p:spPr/>
        <p:txBody>
          <a:bodyPr/>
          <a:lstStyle/>
          <a:p>
            <a:pPr marL="571500" indent="-571500">
              <a:buFont typeface="Arial" panose="020B0604020202020204" pitchFamily="34" charset="0"/>
              <a:buChar char="•"/>
            </a:pPr>
            <a:r>
              <a:rPr lang="en-US" dirty="0" smtClean="0"/>
              <a:t>Accessibility Committee members</a:t>
            </a:r>
          </a:p>
          <a:p>
            <a:pPr marL="571500" indent="-571500">
              <a:buFont typeface="Arial" panose="020B0604020202020204" pitchFamily="34" charset="0"/>
              <a:buChar char="•"/>
            </a:pPr>
            <a:r>
              <a:rPr lang="en-US" dirty="0" smtClean="0"/>
              <a:t>Instructional Technologist</a:t>
            </a:r>
          </a:p>
          <a:p>
            <a:pPr marL="571500" indent="-571500">
              <a:buFont typeface="Arial" panose="020B0604020202020204" pitchFamily="34" charset="0"/>
              <a:buChar char="•"/>
            </a:pPr>
            <a:r>
              <a:rPr lang="en-US" dirty="0" smtClean="0"/>
              <a:t>ITAS</a:t>
            </a:r>
          </a:p>
          <a:p>
            <a:pPr marL="571500" indent="-571500">
              <a:buFont typeface="Arial" panose="020B0604020202020204" pitchFamily="34" charset="0"/>
              <a:buChar char="•"/>
            </a:pPr>
            <a:r>
              <a:rPr lang="en-US" dirty="0" smtClean="0"/>
              <a:t>Accessibility Rock Stars throughout the college</a:t>
            </a:r>
            <a:endParaRPr lang="en-US" dirty="0"/>
          </a:p>
        </p:txBody>
      </p:sp>
    </p:spTree>
    <p:extLst>
      <p:ext uri="{BB962C8B-B14F-4D97-AF65-F5344CB8AC3E}">
        <p14:creationId xmlns:p14="http://schemas.microsoft.com/office/powerpoint/2010/main" val="25838372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t>
            </a:r>
          </a:p>
        </p:txBody>
      </p:sp>
      <p:sp>
        <p:nvSpPr>
          <p:cNvPr id="3" name="Text Placeholder 2"/>
          <p:cNvSpPr>
            <a:spLocks noGrp="1"/>
          </p:cNvSpPr>
          <p:nvPr>
            <p:ph idx="1"/>
          </p:nvPr>
        </p:nvSpPr>
        <p:spPr/>
        <p:txBody>
          <a:bodyPr>
            <a:normAutofit/>
          </a:bodyPr>
          <a:lstStyle/>
          <a:p>
            <a:pPr>
              <a:spcAft>
                <a:spcPts val="1200"/>
              </a:spcAft>
            </a:pPr>
            <a:r>
              <a:rPr lang="en-US" sz="3600" dirty="0"/>
              <a:t>If you have </a:t>
            </a:r>
            <a:r>
              <a:rPr lang="en-US" sz="3600" dirty="0" smtClean="0"/>
              <a:t>questions about accessibility, please reach out to </a:t>
            </a:r>
            <a:r>
              <a:rPr lang="en-US" dirty="0" smtClean="0"/>
              <a:t>your Accessibility Committee member or send a ticket to itas@wsutech.edu</a:t>
            </a:r>
            <a:endParaRPr lang="en-US" sz="3600" dirty="0"/>
          </a:p>
        </p:txBody>
      </p:sp>
    </p:spTree>
    <p:extLst>
      <p:ext uri="{BB962C8B-B14F-4D97-AF65-F5344CB8AC3E}">
        <p14:creationId xmlns:p14="http://schemas.microsoft.com/office/powerpoint/2010/main" val="294339029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3b39dbbb1bbac64a4da778907122cc624b4f7b10"/>
</p:tagLst>
</file>

<file path=ppt/theme/theme1.xml><?xml version="1.0" encoding="utf-8"?>
<a:theme xmlns:a="http://schemas.openxmlformats.org/drawingml/2006/main" name="krystal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rystal 1">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SU Tech Basic" id="{2D514627-2484-4249-A382-1355A71E9131}" vid="{54FAFFF2-96AC-458A-814E-11EACD032DB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E4E14D9CD609B4484D340EC3DDCE6AB" ma:contentTypeVersion="4" ma:contentTypeDescription="Create a new document." ma:contentTypeScope="" ma:versionID="eabe1d5c960e9a7a06e218fc630eeaf8">
  <xsd:schema xmlns:xsd="http://www.w3.org/2001/XMLSchema" xmlns:xs="http://www.w3.org/2001/XMLSchema" xmlns:p="http://schemas.microsoft.com/office/2006/metadata/properties" xmlns:ns2="e655e1f1-faff-4d3a-bdd3-0ee87aa64308" targetNamespace="http://schemas.microsoft.com/office/2006/metadata/properties" ma:root="true" ma:fieldsID="8398f5797a03c69f1774d292fc47f079" ns2:_="">
    <xsd:import namespace="e655e1f1-faff-4d3a-bdd3-0ee87aa6430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55e1f1-faff-4d3a-bdd3-0ee87aa643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80F4B1-2107-4399-AA4C-79991BB23930}"/>
</file>

<file path=customXml/itemProps2.xml><?xml version="1.0" encoding="utf-8"?>
<ds:datastoreItem xmlns:ds="http://schemas.openxmlformats.org/officeDocument/2006/customXml" ds:itemID="{9748FBE9-2E46-482C-AC9F-025E9DA39D65}">
  <ds:schemaRefs>
    <ds:schemaRef ds:uri="http://purl.org/dc/terms/"/>
    <ds:schemaRef ds:uri="http://www.w3.org/XML/1998/namespace"/>
    <ds:schemaRef ds:uri="d0cfc480-e182-4779-9ff4-0b255a0f4d16"/>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aa99e2c4-fd84-4baa-9483-9350f99eb7b3"/>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99BECB7E-E875-4DD9-869B-C072D2F68A5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WSU Tech Basic</Template>
  <TotalTime>652</TotalTime>
  <Words>821</Words>
  <Application>Microsoft Office PowerPoint</Application>
  <PresentationFormat>Widescreen</PresentationFormat>
  <Paragraphs>57</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krystaltheme</vt:lpstr>
      <vt:lpstr>Accessibility 101</vt:lpstr>
      <vt:lpstr>Accessibility (noun)</vt:lpstr>
      <vt:lpstr>What is Our Definition of Disability?</vt:lpstr>
      <vt:lpstr>What is Our Definition of Accessibility?</vt:lpstr>
      <vt:lpstr>Why Accessibility?</vt:lpstr>
      <vt:lpstr>How This Applies to Courses</vt:lpstr>
      <vt:lpstr>Accessibility Versus Accommodation</vt:lpstr>
      <vt:lpstr>Help is at Hand!</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Terms and Concepts</dc:title>
  <dc:creator>Krystal Iseminger</dc:creator>
  <cp:lastModifiedBy>Krystal Iseminger</cp:lastModifiedBy>
  <cp:revision>68</cp:revision>
  <cp:lastPrinted>2018-08-30T12:52:16Z</cp:lastPrinted>
  <dcterms:created xsi:type="dcterms:W3CDTF">2019-10-14T13:09:57Z</dcterms:created>
  <dcterms:modified xsi:type="dcterms:W3CDTF">2020-07-21T20:07:23Z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0x0101008E4E14D9CD609B4484D340EC3DDCE6AB</vt:lpwstr>
  </property>
</Properties>
</file>